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3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9" r:id="rId4"/>
    <p:sldId id="277" r:id="rId5"/>
    <p:sldId id="283" r:id="rId6"/>
    <p:sldId id="286" r:id="rId7"/>
    <p:sldId id="289" r:id="rId8"/>
    <p:sldId id="27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-48" y="-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8E4B59D9-7B7E-024C-3E20-AC673BBEA13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04803AF-C9FE-5CFD-C6F1-BBFD8EA58C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04970-C595-49F2-A935-A55AF23D82B8}" type="datetimeFigureOut">
              <a:rPr lang="en-US" smtClean="0"/>
              <a:t>20-Aug-24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09DCFB7-9645-C59F-AD76-D1E5A902B5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C55CC43-7C84-AB41-D397-63AEE5D972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49A6C-87C2-42AD-82AC-928124019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56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C5978-9732-4028-B9DA-112F957E86B3}" type="datetimeFigureOut">
              <a:rPr lang="en-US" smtClean="0"/>
              <a:t>20-Aug-24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1904F-D053-45AD-9CEE-31CE14C51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0685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5923" y="3307356"/>
            <a:ext cx="9489573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5923" y="4777380"/>
            <a:ext cx="9489573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5A05-B29B-4134-926F-21EDE6818FC9}" type="datetime1">
              <a:rPr lang="en-US" smtClean="0"/>
              <a:t>20-Aug-24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6008-06D3-4C29-8841-74259BB9A6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924" y="1807361"/>
            <a:ext cx="949744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A1670-E950-47EA-AC9C-8BED41B921F3}" type="datetime1">
              <a:rPr lang="en-US" smtClean="0"/>
              <a:t>20-Aug-24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6008-06D3-4C29-8841-74259BB9A6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79415" y="675723"/>
            <a:ext cx="1963949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923" y="675724"/>
            <a:ext cx="7290076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FB78-A2C8-4B57-925C-C6DFFD1AE0DB}" type="datetime1">
              <a:rPr lang="en-US" smtClean="0"/>
              <a:t>20-Aug-24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6008-06D3-4C29-8841-74259BB9A6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6F91-91DF-41B6-A54B-00CB3DF82F3E}" type="datetime1">
              <a:rPr lang="en-US" smtClean="0"/>
              <a:t>20-Aug-24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6008-06D3-4C29-8841-74259BB9A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42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7A22-3586-43B2-8071-E3DB7637C2E5}" type="datetime1">
              <a:rPr lang="en-US" smtClean="0"/>
              <a:t>20-Aug-24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6008-06D3-4C29-8841-74259BB9A6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3308581"/>
            <a:ext cx="9489571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924" y="4777381"/>
            <a:ext cx="948957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4EBD-862D-4B8C-B7DE-F75DBFA4A782}" type="datetime1">
              <a:rPr lang="en-US" smtClean="0"/>
              <a:t>20-Aug-24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6008-06D3-4C29-8841-74259BB9A6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675725"/>
            <a:ext cx="949744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5924" y="1809750"/>
            <a:ext cx="4628369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708" y="1809749"/>
            <a:ext cx="4625656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1D4FF-CD01-48F9-8431-830A725AF970}" type="datetime1">
              <a:rPr lang="en-US" smtClean="0"/>
              <a:t>20-Aug-24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6008-06D3-4C29-8841-74259BB9A6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7192" y="1812927"/>
            <a:ext cx="419709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5924" y="2389190"/>
            <a:ext cx="4628369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56088" y="1812927"/>
            <a:ext cx="418998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7" y="2389190"/>
            <a:ext cx="462836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0254-DAC7-45B6-82E5-EE08FC14FE7C}" type="datetime1">
              <a:rPr lang="en-US" smtClean="0"/>
              <a:t>20-Aug-24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6008-06D3-4C29-8841-74259BB9A6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EC83-43D0-44C6-BDC7-0932840363EB}" type="datetime1">
              <a:rPr lang="en-US" smtClean="0"/>
              <a:t>20-Aug-24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6008-06D3-4C29-8841-74259BB9A6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6CB87-0DA8-4686-A64D-ABC1EA997B4F}" type="datetime1">
              <a:rPr lang="en-US" smtClean="0"/>
              <a:t>20-Aug-24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6008-06D3-4C29-8841-74259BB9A6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3" y="446088"/>
            <a:ext cx="3547533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6873" y="446088"/>
            <a:ext cx="5706492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5923" y="1631950"/>
            <a:ext cx="3547533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7602D-1838-4A77-B71C-8B1963DF30D9}" type="datetime1">
              <a:rPr lang="en-US" smtClean="0"/>
              <a:t>20-Aug-24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6008-06D3-4C29-8841-74259BB9A6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1387058"/>
            <a:ext cx="4641849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5924" y="2500312"/>
            <a:ext cx="4641849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6DFC3-7D38-4E19-87A0-46F10E6227FF}" type="datetime1">
              <a:rPr lang="en-US" smtClean="0"/>
              <a:t>20-Aug-24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6008-06D3-4C29-8841-74259BB9A6C9}" type="slidenum">
              <a:rPr lang="en-US" smtClean="0"/>
              <a:t>‹#›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291682" y="993076"/>
            <a:ext cx="2462851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502400" y="1600200"/>
            <a:ext cx="4572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12" y="-16"/>
            <a:ext cx="12336461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5923" y="675725"/>
            <a:ext cx="9500151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924" y="1807361"/>
            <a:ext cx="9500149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3125" y="595181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1804A56-226A-417C-A73E-06EC201CCA05}" type="datetime1">
              <a:rPr lang="en-US" smtClean="0"/>
              <a:t>20-Aug-24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74594" y="5951811"/>
            <a:ext cx="7008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3545" y="5951811"/>
            <a:ext cx="81104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D346008-06D3-4C29-8841-74259BB9A6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  <p:sldLayoutId id="2147483975" r:id="rId12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D56B4C4-85BD-2088-D69B-B9823E77B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529" y="1503335"/>
            <a:ext cx="10333930" cy="2247255"/>
          </a:xfrm>
        </p:spPr>
        <p:txBody>
          <a:bodyPr>
            <a:normAutofit/>
          </a:bodyPr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Trebuchet MS" pitchFamily="34" charset="0"/>
              </a:rPr>
              <a:t>DEZVOLTARE SUSTENABILĂ PRIN EDUCAȚIE PRIVIND PROTECȚIA MEDIULUI </a:t>
            </a:r>
            <a:r>
              <a:rPr lang="it-IT" b="1" dirty="0" smtClean="0">
                <a:solidFill>
                  <a:schemeClr val="tx1"/>
                </a:solidFill>
                <a:latin typeface="Trebuchet MS" pitchFamily="34" charset="0"/>
              </a:rPr>
              <a:t>ÎNCONJURĂTOR</a:t>
            </a:r>
            <a:endParaRPr lang="en-US" sz="3100" b="1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CC66611-4986-9B2F-F75D-317F0F9ECE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912" y="4215534"/>
            <a:ext cx="8198602" cy="2127910"/>
          </a:xfrm>
        </p:spPr>
        <p:txBody>
          <a:bodyPr>
            <a:noAutofit/>
          </a:bodyPr>
          <a:lstStyle/>
          <a:p>
            <a:pPr algn="ctr"/>
            <a:r>
              <a:rPr lang="en-US" sz="2800" b="1" i="1" dirty="0" err="1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</a:t>
            </a:r>
            <a:r>
              <a:rPr lang="en-US" sz="2800" b="1" i="1" dirty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finanţat</a:t>
            </a:r>
            <a:r>
              <a:rPr lang="en-US" sz="2800" b="1" i="1" dirty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sz="2800" b="1" i="1" dirty="0" err="1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Fondul</a:t>
            </a:r>
            <a:r>
              <a:rPr lang="en-US" sz="2800" b="1" i="1" dirty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2800" b="1" i="1" dirty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</a:t>
            </a:r>
            <a:r>
              <a:rPr lang="en-US" sz="2800" b="1" i="1" dirty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b="1" i="1" dirty="0" smtClean="0">
              <a:solidFill>
                <a:schemeClr val="tx1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i="1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800" b="1" i="1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sz="2800" b="1" i="1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800" b="1" i="1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Programului</a:t>
            </a:r>
            <a:r>
              <a:rPr lang="en-US" sz="2800" b="1" i="1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vizând</a:t>
            </a:r>
            <a:r>
              <a:rPr lang="en-US" sz="2800" b="1" i="1" dirty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educaţia</a:t>
            </a:r>
            <a:r>
              <a:rPr lang="en-US" sz="2800" b="1" i="1" dirty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2800" b="1" i="1" dirty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conştientizarea</a:t>
            </a:r>
            <a:r>
              <a:rPr lang="en-US" sz="2800" b="1" i="1" dirty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publicului</a:t>
            </a:r>
            <a:r>
              <a:rPr lang="en-US" sz="2800" b="1" i="1" dirty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privind</a:t>
            </a:r>
            <a:r>
              <a:rPr lang="en-US" sz="2800" b="1" i="1" dirty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protecţia</a:t>
            </a:r>
            <a:r>
              <a:rPr lang="en-US" sz="2800" b="1" i="1" dirty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mediului</a:t>
            </a:r>
            <a:endParaRPr lang="en-US" sz="2800" b="1" i="1" dirty="0">
              <a:solidFill>
                <a:schemeClr val="tx1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solidFill>
                <a:srgbClr val="00206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600" b="1" dirty="0">
              <a:solidFill>
                <a:srgbClr val="00206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530" y="0"/>
            <a:ext cx="7097928" cy="1347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 descr="C:\Users\Metodo\Downloads\Panou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48" t="82129" r="4201" b="4712"/>
          <a:stretch/>
        </p:blipFill>
        <p:spPr bwMode="auto">
          <a:xfrm>
            <a:off x="9035514" y="4215534"/>
            <a:ext cx="2326294" cy="22054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8309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E86D15C-8E22-4B9C-AA2A-796EBCA8C5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3971" y="1509084"/>
            <a:ext cx="9137487" cy="78466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Trebuchet MS" pitchFamily="34" charset="0"/>
              </a:rPr>
              <a:t>DETALII PROIECT</a:t>
            </a:r>
            <a:endParaRPr lang="en-US" sz="3600" b="1" dirty="0">
              <a:latin typeface="Trebuchet MS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553F4A8-656F-22BF-93CD-01706471B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630" y="2510725"/>
            <a:ext cx="11741727" cy="4122550"/>
          </a:xfrm>
        </p:spPr>
        <p:txBody>
          <a:bodyPr>
            <a:norm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Contract de </a:t>
            </a:r>
            <a:r>
              <a:rPr lang="en-US" sz="28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finantare</a:t>
            </a:r>
            <a:r>
              <a:rPr lang="en-US" sz="2800" dirty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Nr. </a:t>
            </a:r>
            <a:r>
              <a:rPr lang="en-US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493/H/15.05.2024</a:t>
            </a:r>
            <a:r>
              <a:rPr lang="ro-RO" sz="2800" dirty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o-RO" sz="2800" dirty="0" smtClean="0">
              <a:solidFill>
                <a:schemeClr val="tx1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Durata</a:t>
            </a:r>
            <a:r>
              <a:rPr lang="en-US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o-RO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</a:t>
            </a:r>
            <a:r>
              <a:rPr lang="en-US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luni</a:t>
            </a:r>
            <a:r>
              <a:rPr lang="en-US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Perioada</a:t>
            </a:r>
            <a:r>
              <a:rPr lang="en-US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8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implementare</a:t>
            </a:r>
            <a:r>
              <a:rPr lang="en-US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o-RO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.0</a:t>
            </a:r>
            <a:r>
              <a:rPr lang="ro-RO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.2024 </a:t>
            </a:r>
            <a:r>
              <a:rPr lang="en-US" sz="2800" dirty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o-RO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o-RO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1.202</a:t>
            </a:r>
            <a:r>
              <a:rPr lang="ro-RO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800" dirty="0" smtClean="0">
              <a:solidFill>
                <a:schemeClr val="tx1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Locatia de implementare: </a:t>
            </a:r>
            <a:r>
              <a:rPr lang="it-IT" sz="2800" dirty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Comuna Gura Ocniței, </a:t>
            </a:r>
            <a:r>
              <a:rPr lang="it-IT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Parcul </a:t>
            </a:r>
            <a:r>
              <a:rPr lang="it-IT" sz="2800" dirty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Natural </a:t>
            </a:r>
            <a:r>
              <a:rPr lang="it-IT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Bucegi</a:t>
            </a:r>
            <a:r>
              <a:rPr lang="ro-RO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 a</a:t>
            </a:r>
            <a:r>
              <a:rPr lang="it-IT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lte </a:t>
            </a:r>
            <a:r>
              <a:rPr lang="it-IT" sz="2800" dirty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areale </a:t>
            </a:r>
            <a:r>
              <a:rPr lang="it-IT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naturale</a:t>
            </a:r>
            <a:r>
              <a:rPr lang="ro-RO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tx1"/>
                </a:solidFill>
                <a:latin typeface="Trebuchet MS" pitchFamily="34" charset="0"/>
              </a:rPr>
              <a:t>Valoarea </a:t>
            </a:r>
            <a:r>
              <a:rPr lang="it-IT" sz="2800" b="1" dirty="0">
                <a:solidFill>
                  <a:schemeClr val="tx1"/>
                </a:solidFill>
                <a:latin typeface="Trebuchet MS" pitchFamily="34" charset="0"/>
              </a:rPr>
              <a:t>totala a proiectului este </a:t>
            </a:r>
            <a:r>
              <a:rPr lang="ro-RO" sz="2800" b="1" dirty="0" smtClean="0">
                <a:solidFill>
                  <a:schemeClr val="tx1"/>
                </a:solidFill>
                <a:latin typeface="Trebuchet MS" pitchFamily="34" charset="0"/>
              </a:rPr>
              <a:t>500.000</a:t>
            </a:r>
            <a:r>
              <a:rPr lang="it-IT" sz="2800" b="1" dirty="0" smtClean="0">
                <a:solidFill>
                  <a:schemeClr val="tx1"/>
                </a:solidFill>
                <a:latin typeface="Trebuchet MS" pitchFamily="34" charset="0"/>
              </a:rPr>
              <a:t> lei</a:t>
            </a:r>
            <a:r>
              <a:rPr lang="ro-RO" sz="2800" b="1" dirty="0" smtClean="0">
                <a:solidFill>
                  <a:schemeClr val="tx1"/>
                </a:solidFill>
                <a:latin typeface="Trebuchet MS" pitchFamily="34" charset="0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o-RO" sz="2800" dirty="0" smtClean="0">
                <a:solidFill>
                  <a:schemeClr val="tx1"/>
                </a:solidFill>
                <a:latin typeface="Trebuchet MS" pitchFamily="34" charset="0"/>
              </a:rPr>
              <a:t>Procent finantare din Fondul de Mediu – 100%</a:t>
            </a:r>
            <a:endParaRPr lang="it-IT" sz="2800" dirty="0">
              <a:solidFill>
                <a:schemeClr val="tx1"/>
              </a:solidFill>
              <a:latin typeface="Trebuchet MS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530" y="0"/>
            <a:ext cx="7097928" cy="1347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174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A1434DD-94D1-02E4-9383-9ECEB9684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963" y="1670515"/>
            <a:ext cx="7702658" cy="648119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Trebuchet MS" pitchFamily="34" charset="0"/>
              </a:rPr>
              <a:t>PARTENERIATUL PROIECTULUI</a:t>
            </a:r>
            <a:endParaRPr lang="en-US" sz="3600" b="1" dirty="0">
              <a:latin typeface="Trebuchet MS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68C04D5-23BD-32BB-C92D-8260134C7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3061" y="2348046"/>
            <a:ext cx="8090115" cy="3672987"/>
          </a:xfrm>
        </p:spPr>
        <p:txBody>
          <a:bodyPr>
            <a:noAutofit/>
          </a:bodyPr>
          <a:lstStyle/>
          <a:p>
            <a:pPr algn="ctr">
              <a:lnSpc>
                <a:spcPct val="160000"/>
              </a:lnSpc>
              <a:spcBef>
                <a:spcPts val="0"/>
              </a:spcBef>
            </a:pPr>
            <a:r>
              <a:rPr lang="ro-RO" sz="32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BENEFICAR</a:t>
            </a:r>
            <a:r>
              <a:rPr lang="en-US" sz="32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endParaRPr lang="ro-RO" sz="3200" b="1" dirty="0" smtClean="0">
              <a:solidFill>
                <a:schemeClr val="tx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160000"/>
              </a:lnSpc>
              <a:spcBef>
                <a:spcPts val="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ASOCIAȚIA </a:t>
            </a:r>
            <a:r>
              <a:rPr lang="en-US" sz="32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SMART-CREATIVE EDUCATION </a:t>
            </a:r>
            <a:endParaRPr lang="ro-RO" sz="3200" b="1" dirty="0" smtClean="0">
              <a:solidFill>
                <a:schemeClr val="tx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160000"/>
              </a:lnSpc>
              <a:spcBef>
                <a:spcPts val="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PARTENER: </a:t>
            </a:r>
            <a:endParaRPr lang="ro-RO" sz="3200" b="1" dirty="0" smtClean="0">
              <a:solidFill>
                <a:schemeClr val="tx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160000"/>
              </a:lnSpc>
              <a:spcBef>
                <a:spcPts val="0"/>
              </a:spcBef>
            </a:pPr>
            <a:r>
              <a:rPr lang="en-US" sz="32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ȘCOALA GIMNAZIALĂ GURA OCNIȚEI</a:t>
            </a:r>
            <a:endParaRPr lang="en-US" sz="3200" b="1" dirty="0" smtClean="0">
              <a:solidFill>
                <a:schemeClr val="tx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530" y="0"/>
            <a:ext cx="7097928" cy="1347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3176" y="2669904"/>
            <a:ext cx="2707081" cy="1747111"/>
          </a:xfrm>
          <a:prstGeom prst="rect">
            <a:avLst/>
          </a:prstGeom>
          <a:noFill/>
        </p:spPr>
      </p:pic>
      <p:pic>
        <p:nvPicPr>
          <p:cNvPr id="9" name="Picture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3176" y="4695983"/>
            <a:ext cx="2645087" cy="10424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8811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A1434DD-94D1-02E4-9383-9ECEB9684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049" y="1764093"/>
            <a:ext cx="6178215" cy="948109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rebuchet MS" pitchFamily="34" charset="0"/>
              </a:rPr>
              <a:t>OBIECTIVUL </a:t>
            </a:r>
            <a:r>
              <a:rPr lang="en-US" sz="3200" b="1" dirty="0" smtClean="0">
                <a:latin typeface="Trebuchet MS" pitchFamily="34" charset="0"/>
              </a:rPr>
              <a:t>GENERAL</a:t>
            </a:r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68C04D5-23BD-32BB-C92D-8260134C7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5197" y="2758698"/>
            <a:ext cx="7263989" cy="3797086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o-RO" sz="3200" dirty="0" smtClean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en-US" sz="32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ducaţia</a:t>
            </a:r>
            <a:r>
              <a:rPr lang="en-US" sz="3200" dirty="0" smtClean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şi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conştientizarea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privind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protecţia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mediului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ro-RO" sz="3200" dirty="0" smtClean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unui numar de </a:t>
            </a:r>
            <a:r>
              <a:rPr lang="en-US" sz="32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aproximativ</a:t>
            </a:r>
            <a:r>
              <a:rPr lang="en-US" sz="3200" dirty="0" smtClean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520 </a:t>
            </a:r>
            <a:r>
              <a:rPr lang="en-US" sz="3200" dirty="0" err="1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tineri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cu </a:t>
            </a:r>
            <a:r>
              <a:rPr lang="en-US" sz="3200" dirty="0" err="1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vârsta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între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6 </a:t>
            </a:r>
            <a:r>
              <a:rPr lang="en-US" sz="3200" dirty="0" err="1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şi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18 </a:t>
            </a:r>
            <a:r>
              <a:rPr lang="en-US" sz="3200" dirty="0" err="1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ani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elevi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ai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Scolii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Gimnaziala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Gura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Ocnitei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nu </a:t>
            </a:r>
            <a:r>
              <a:rPr lang="en-US" sz="3200" dirty="0" err="1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numai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in </a:t>
            </a:r>
            <a:r>
              <a:rPr lang="en-US" sz="3200" dirty="0" err="1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decursul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18 </a:t>
            </a:r>
            <a:r>
              <a:rPr lang="en-US" sz="3200" dirty="0" err="1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luni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3200" dirty="0" err="1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activitate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cadrul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proiectului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3200" dirty="0" smtClean="0">
              <a:solidFill>
                <a:schemeClr val="tx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530" y="0"/>
            <a:ext cx="7097928" cy="1347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Placeholder 2">
            <a:extLst>
              <a:ext uri="{FF2B5EF4-FFF2-40B4-BE49-F238E27FC236}">
                <a16:creationId xmlns="" xmlns:a16="http://schemas.microsoft.com/office/drawing/2014/main" id="{E68C04D5-23BD-32BB-C92D-8260134C73AE}"/>
              </a:ext>
            </a:extLst>
          </p:cNvPr>
          <p:cNvSpPr txBox="1">
            <a:spLocks/>
          </p:cNvSpPr>
          <p:nvPr/>
        </p:nvSpPr>
        <p:spPr>
          <a:xfrm>
            <a:off x="7826646" y="3012033"/>
            <a:ext cx="3967566" cy="2691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vi-VN" sz="2800" dirty="0" smtClean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minimum 520 tineri cu vârsta între 6 şi 18 ani, elevi ai Scolii Gimnaziala Gura Ocnitei si nu numai.</a:t>
            </a:r>
            <a:endParaRPr lang="vi-VN" sz="2800" dirty="0">
              <a:solidFill>
                <a:schemeClr val="tx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4A1434DD-94D1-02E4-9383-9ECEB9684D57}"/>
              </a:ext>
            </a:extLst>
          </p:cNvPr>
          <p:cNvSpPr txBox="1">
            <a:spLocks/>
          </p:cNvSpPr>
          <p:nvPr/>
        </p:nvSpPr>
        <p:spPr>
          <a:xfrm>
            <a:off x="7718158" y="1890793"/>
            <a:ext cx="4076054" cy="11212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kern="1200" cap="none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800" b="1" dirty="0" smtClean="0">
                <a:latin typeface="Trebuchet MS" pitchFamily="34" charset="0"/>
              </a:rPr>
              <a:t>GRUPUL TINTA</a:t>
            </a:r>
            <a:endParaRPr lang="en-US" sz="2800" b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57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A1434DD-94D1-02E4-9383-9ECEB9684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28" y="1247912"/>
            <a:ext cx="10868890" cy="67358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rebuchet MS" pitchFamily="34" charset="0"/>
              </a:rPr>
              <a:t>ACTIVITATILE </a:t>
            </a:r>
            <a:r>
              <a:rPr lang="en-US" sz="3200" b="1" dirty="0" smtClean="0">
                <a:latin typeface="Trebuchet MS" pitchFamily="34" charset="0"/>
              </a:rPr>
              <a:t>PROIECTULUI</a:t>
            </a:r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68C04D5-23BD-32BB-C92D-8260134C7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1478" y="1943164"/>
            <a:ext cx="11809708" cy="4900412"/>
          </a:xfrm>
        </p:spPr>
        <p:txBody>
          <a:bodyPr>
            <a:normAutofit fontScale="92500" lnSpcReduction="20000"/>
          </a:bodyPr>
          <a:lstStyle/>
          <a:p>
            <a:r>
              <a:rPr lang="ro-RO" sz="2400" b="1" dirty="0">
                <a:solidFill>
                  <a:schemeClr val="tx1"/>
                </a:solidFill>
                <a:latin typeface="Trebuchet MS" pitchFamily="34" charset="0"/>
              </a:rPr>
              <a:t>A1 – Management de proiect</a:t>
            </a:r>
            <a:endParaRPr lang="ro-RO" sz="2400" dirty="0">
              <a:solidFill>
                <a:schemeClr val="tx1"/>
              </a:solidFill>
              <a:latin typeface="Trebuchet MS" pitchFamily="34" charset="0"/>
            </a:endParaRPr>
          </a:p>
          <a:p>
            <a:r>
              <a:rPr lang="ro-RO" sz="2400" b="1" dirty="0">
                <a:solidFill>
                  <a:schemeClr val="tx1"/>
                </a:solidFill>
                <a:latin typeface="Trebuchet MS" pitchFamily="34" charset="0"/>
              </a:rPr>
              <a:t>A2 – Informarea si constientizarea grupului tinta cu privire la problemele de mediu</a:t>
            </a:r>
            <a:endParaRPr lang="ro-RO" sz="2400" dirty="0">
              <a:solidFill>
                <a:schemeClr val="tx1"/>
              </a:solidFill>
              <a:latin typeface="Trebuchet MS" pitchFamily="34" charset="0"/>
            </a:endParaRPr>
          </a:p>
          <a:p>
            <a:pPr lvl="0"/>
            <a:r>
              <a:rPr lang="ro-RO" sz="2400" dirty="0">
                <a:solidFill>
                  <a:schemeClr val="tx1"/>
                </a:solidFill>
                <a:latin typeface="Trebuchet MS" pitchFamily="34" charset="0"/>
              </a:rPr>
              <a:t>Diseminarea de materiale de informare si constientizare;</a:t>
            </a:r>
          </a:p>
          <a:p>
            <a:pPr lvl="0"/>
            <a:r>
              <a:rPr lang="ro-RO" sz="2400" dirty="0">
                <a:solidFill>
                  <a:schemeClr val="tx1"/>
                </a:solidFill>
                <a:latin typeface="Trebuchet MS" pitchFamily="34" charset="0"/>
              </a:rPr>
              <a:t>Organizarea de workshopuri de informare si constientizare;</a:t>
            </a:r>
          </a:p>
          <a:p>
            <a:pPr lvl="0"/>
            <a:r>
              <a:rPr lang="ro-RO" sz="2400" dirty="0">
                <a:solidFill>
                  <a:schemeClr val="tx1"/>
                </a:solidFill>
                <a:latin typeface="Trebuchet MS" pitchFamily="34" charset="0"/>
              </a:rPr>
              <a:t>Organizarea de excursii tematice in parcul natural Bucegi – Zona Babele si Lacul Bolboci / centre de colectare de reciclare selectiva – 12 excursii.</a:t>
            </a:r>
          </a:p>
          <a:p>
            <a:r>
              <a:rPr lang="ro-RO" sz="2400" b="1" dirty="0">
                <a:solidFill>
                  <a:schemeClr val="tx1"/>
                </a:solidFill>
                <a:latin typeface="Trebuchet MS" pitchFamily="34" charset="0"/>
              </a:rPr>
              <a:t>A3 – Activitati educative si aplicatii practice privind protectia mediului</a:t>
            </a:r>
            <a:endParaRPr lang="ro-RO" sz="2400" dirty="0">
              <a:solidFill>
                <a:schemeClr val="tx1"/>
              </a:solidFill>
              <a:latin typeface="Trebuchet MS" pitchFamily="34" charset="0"/>
            </a:endParaRPr>
          </a:p>
          <a:p>
            <a:r>
              <a:rPr lang="ro-RO" sz="2400" dirty="0">
                <a:solidFill>
                  <a:schemeClr val="tx1"/>
                </a:solidFill>
                <a:latin typeface="Trebuchet MS" pitchFamily="34" charset="0"/>
              </a:rPr>
              <a:t>A3.1 – Campanii periodice de reciclare deseuri si ecologizarea zonelor naturale</a:t>
            </a:r>
          </a:p>
          <a:p>
            <a:r>
              <a:rPr lang="ro-RO" sz="2400" dirty="0">
                <a:solidFill>
                  <a:schemeClr val="tx1"/>
                </a:solidFill>
                <a:latin typeface="Trebuchet MS" pitchFamily="34" charset="0"/>
              </a:rPr>
              <a:t>A3.2 – Campanii de plantare pomi/arbori - 3 campanii de plantare pomi/arbori</a:t>
            </a:r>
          </a:p>
          <a:p>
            <a:r>
              <a:rPr lang="ro-RO" sz="2400" dirty="0">
                <a:solidFill>
                  <a:schemeClr val="tx1"/>
                </a:solidFill>
                <a:latin typeface="Trebuchet MS" pitchFamily="34" charset="0"/>
              </a:rPr>
              <a:t>A3.3 – Organizarea de ateliere creative pe teme de mediu - 13 ateliere + Concurs sub forma unei expozitie, cu premii - 10 biciclete.</a:t>
            </a:r>
          </a:p>
          <a:p>
            <a:r>
              <a:rPr lang="ro-RO" sz="2400" dirty="0">
                <a:solidFill>
                  <a:schemeClr val="tx1"/>
                </a:solidFill>
                <a:latin typeface="Trebuchet MS" pitchFamily="34" charset="0"/>
              </a:rPr>
              <a:t>A3.4 – Organizarea de tabere educative in parcul natural Bucegi - 4 tabere cu durata de 5 zile (4 nopti</a:t>
            </a:r>
            <a:r>
              <a:rPr lang="ro-RO" sz="2400" dirty="0" smtClean="0">
                <a:solidFill>
                  <a:schemeClr val="tx1"/>
                </a:solidFill>
                <a:latin typeface="Trebuchet MS" pitchFamily="34" charset="0"/>
              </a:rPr>
              <a:t>).</a:t>
            </a:r>
            <a:endParaRPr lang="ro-RO" sz="2400" dirty="0">
              <a:solidFill>
                <a:schemeClr val="tx1"/>
              </a:solidFill>
              <a:latin typeface="Trebuchet MS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2722" y="15240"/>
            <a:ext cx="6772760" cy="1285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142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A1434DD-94D1-02E4-9383-9ECEB9684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230" y="1556051"/>
            <a:ext cx="10868890" cy="67358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rebuchet MS" pitchFamily="34" charset="0"/>
              </a:rPr>
              <a:t>REZULTATELE ESTIMATE ALE </a:t>
            </a:r>
            <a:r>
              <a:rPr lang="en-US" sz="3200" b="1" dirty="0" smtClean="0">
                <a:latin typeface="Trebuchet MS" pitchFamily="34" charset="0"/>
              </a:rPr>
              <a:t>PROIECTULU</a:t>
            </a:r>
            <a:r>
              <a:rPr lang="ro-RO" sz="3200" b="1" dirty="0" smtClean="0">
                <a:latin typeface="Trebuchet MS" pitchFamily="34" charset="0"/>
              </a:rPr>
              <a:t>I</a:t>
            </a:r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68C04D5-23BD-32BB-C92D-8260134C7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4468" y="2288111"/>
            <a:ext cx="11670223" cy="4378817"/>
          </a:xfrm>
        </p:spPr>
        <p:txBody>
          <a:bodyPr>
            <a:normAutofit/>
          </a:bodyPr>
          <a:lstStyle/>
          <a:p>
            <a:pPr lvl="0"/>
            <a:r>
              <a:rPr lang="ro-RO" sz="2400" dirty="0">
                <a:solidFill>
                  <a:schemeClr val="tx1"/>
                </a:solidFill>
                <a:latin typeface="Trebuchet MS" pitchFamily="34" charset="0"/>
              </a:rPr>
              <a:t>R1 – minimum 520 tineri cu varste intre 6 si 18 ani informati si constientizati cu privire la problemele de mediu existente si importanta protectiei mediului inconjurator;</a:t>
            </a:r>
          </a:p>
          <a:p>
            <a:pPr lvl="0"/>
            <a:r>
              <a:rPr lang="ro-RO" sz="2400" dirty="0">
                <a:solidFill>
                  <a:schemeClr val="tx1"/>
                </a:solidFill>
                <a:latin typeface="Trebuchet MS" pitchFamily="34" charset="0"/>
              </a:rPr>
              <a:t>R2 – cel putin o comunitate unde se vor aplica masuri de protectia mediului in cadrul proiectului;</a:t>
            </a:r>
          </a:p>
          <a:p>
            <a:pPr lvl="0"/>
            <a:r>
              <a:rPr lang="ro-RO" sz="2400" dirty="0">
                <a:solidFill>
                  <a:schemeClr val="tx1"/>
                </a:solidFill>
                <a:latin typeface="Trebuchet MS" pitchFamily="34" charset="0"/>
              </a:rPr>
              <a:t>R3 - minimum 76 de tineri cu vârsta între 6 şi 18 ani educati cu privire la protectia mediului in cadrul programului intensiv de educatie organizat in cadrul taberelor din proiect;</a:t>
            </a:r>
          </a:p>
          <a:p>
            <a:pPr lvl="0"/>
            <a:r>
              <a:rPr lang="ro-RO" sz="2400" dirty="0">
                <a:solidFill>
                  <a:schemeClr val="tx1"/>
                </a:solidFill>
                <a:latin typeface="Trebuchet MS" pitchFamily="34" charset="0"/>
              </a:rPr>
              <a:t>R4 - min 5 probleme locale de mediu combatute in decursul celor 18 luni de implementare a proiectului;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530" y="0"/>
            <a:ext cx="7097928" cy="1347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678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A1434DD-94D1-02E4-9383-9ECEB9684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87" y="1222015"/>
            <a:ext cx="11281004" cy="67358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/>
              <a:t>Probleme</a:t>
            </a:r>
            <a:r>
              <a:rPr lang="en-US" sz="3200" b="1" dirty="0"/>
              <a:t> de </a:t>
            </a:r>
            <a:r>
              <a:rPr lang="en-US" sz="3200" b="1" dirty="0" err="1"/>
              <a:t>mediu</a:t>
            </a:r>
            <a:r>
              <a:rPr lang="en-US" sz="3200" b="1" dirty="0"/>
              <a:t> </a:t>
            </a:r>
            <a:r>
              <a:rPr lang="en-US" sz="3200" b="1" dirty="0" err="1"/>
              <a:t>abordate</a:t>
            </a:r>
            <a:r>
              <a:rPr lang="en-US" sz="3200" b="1" dirty="0"/>
              <a:t> in </a:t>
            </a:r>
            <a:r>
              <a:rPr lang="en-US" sz="3200" b="1" dirty="0" err="1"/>
              <a:t>proiect</a:t>
            </a:r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="" xmlns:a16="http://schemas.microsoft.com/office/drawing/2014/main" id="{D08031A5-CFED-D7AE-74C2-FBD0703D77D3}"/>
              </a:ext>
            </a:extLst>
          </p:cNvPr>
          <p:cNvSpPr txBox="1">
            <a:spLocks/>
          </p:cNvSpPr>
          <p:nvPr/>
        </p:nvSpPr>
        <p:spPr>
          <a:xfrm>
            <a:off x="0" y="1859798"/>
            <a:ext cx="12073179" cy="4998202"/>
          </a:xfrm>
          <a:prstGeom prst="rect">
            <a:avLst/>
          </a:prstGeom>
        </p:spPr>
        <p:txBody>
          <a:bodyPr vert="horz" numCol="2" anchor="ctr">
            <a:noAutofit/>
          </a:bodyPr>
          <a:lstStyle>
            <a:lvl1pPr marL="0" indent="0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>
              <a:spcBef>
                <a:spcPts val="0"/>
              </a:spcBef>
              <a:spcAft>
                <a:spcPts val="750"/>
              </a:spcAft>
              <a:buFont typeface="Wingdings" pitchFamily="2" charset="2"/>
              <a:buChar char="Ø"/>
            </a:pPr>
            <a:r>
              <a:rPr lang="vi-VN" sz="1900" dirty="0">
                <a:solidFill>
                  <a:schemeClr val="tx1"/>
                </a:solidFill>
                <a:ea typeface="Times New Roman" panose="02020603050405020304" pitchFamily="18" charset="0"/>
              </a:rPr>
              <a:t>1. poluarea aerului; </a:t>
            </a:r>
          </a:p>
          <a:p>
            <a:pPr marL="342900" indent="-342900">
              <a:spcBef>
                <a:spcPts val="0"/>
              </a:spcBef>
              <a:spcAft>
                <a:spcPts val="750"/>
              </a:spcAft>
              <a:buFont typeface="Wingdings" pitchFamily="2" charset="2"/>
              <a:buChar char="Ø"/>
            </a:pPr>
            <a:r>
              <a:rPr lang="vi-VN" sz="1900" dirty="0">
                <a:solidFill>
                  <a:schemeClr val="tx1"/>
                </a:solidFill>
                <a:ea typeface="Times New Roman" panose="02020603050405020304" pitchFamily="18" charset="0"/>
              </a:rPr>
              <a:t>2. poluarea apelor; </a:t>
            </a:r>
          </a:p>
          <a:p>
            <a:pPr marL="342900" indent="-342900">
              <a:spcBef>
                <a:spcPts val="0"/>
              </a:spcBef>
              <a:spcAft>
                <a:spcPts val="750"/>
              </a:spcAft>
              <a:buFont typeface="Wingdings" pitchFamily="2" charset="2"/>
              <a:buChar char="Ø"/>
            </a:pPr>
            <a:r>
              <a:rPr lang="vi-VN" sz="1900" dirty="0">
                <a:solidFill>
                  <a:schemeClr val="tx1"/>
                </a:solidFill>
                <a:ea typeface="Times New Roman" panose="02020603050405020304" pitchFamily="18" charset="0"/>
              </a:rPr>
              <a:t>3. tăierea ilegală a pădurilor; </a:t>
            </a:r>
          </a:p>
          <a:p>
            <a:pPr marL="342900" indent="-342900">
              <a:spcBef>
                <a:spcPts val="0"/>
              </a:spcBef>
              <a:spcAft>
                <a:spcPts val="750"/>
              </a:spcAft>
              <a:buFont typeface="Wingdings" pitchFamily="2" charset="2"/>
              <a:buChar char="Ø"/>
            </a:pPr>
            <a:r>
              <a:rPr lang="vi-VN" sz="1900" dirty="0">
                <a:solidFill>
                  <a:schemeClr val="tx1"/>
                </a:solidFill>
                <a:ea typeface="Times New Roman" panose="02020603050405020304" pitchFamily="18" charset="0"/>
              </a:rPr>
              <a:t>4. poluarea cauzată de deşeuri (plastic, metal, substanţe chimice, deşeuri de echipamente electrice şi electronice etc.) şi modalităţi de prevenire a efectelor asupra mediului; </a:t>
            </a:r>
          </a:p>
          <a:p>
            <a:pPr marL="342900" indent="-342900">
              <a:spcBef>
                <a:spcPts val="0"/>
              </a:spcBef>
              <a:spcAft>
                <a:spcPts val="750"/>
              </a:spcAft>
              <a:buFont typeface="Wingdings" pitchFamily="2" charset="2"/>
              <a:buChar char="Ø"/>
            </a:pPr>
            <a:r>
              <a:rPr lang="vi-VN" sz="1900" dirty="0">
                <a:solidFill>
                  <a:schemeClr val="tx1"/>
                </a:solidFill>
                <a:ea typeface="Times New Roman" panose="02020603050405020304" pitchFamily="18" charset="0"/>
              </a:rPr>
              <a:t>5. circuitul de gestionare a deşeurilor/reutilizarea/ reciclarea/colectarea selectivă a deşeurilor; compostarea deşeurilor biodegradabile; eliminarea deşeurilor; </a:t>
            </a:r>
          </a:p>
          <a:p>
            <a:pPr marL="342900" indent="-342900">
              <a:spcBef>
                <a:spcPts val="0"/>
              </a:spcBef>
              <a:spcAft>
                <a:spcPts val="750"/>
              </a:spcAft>
              <a:buFont typeface="Wingdings" pitchFamily="2" charset="2"/>
              <a:buChar char="Ø"/>
            </a:pPr>
            <a:r>
              <a:rPr lang="vi-VN" sz="1900" dirty="0">
                <a:solidFill>
                  <a:schemeClr val="tx1"/>
                </a:solidFill>
                <a:ea typeface="Times New Roman" panose="02020603050405020304" pitchFamily="18" charset="0"/>
              </a:rPr>
              <a:t>6. exploatarea necontrolată a resurselor pământului şi epuizarea resurselor naturale; </a:t>
            </a:r>
          </a:p>
          <a:p>
            <a:pPr marL="342900" indent="-342900">
              <a:spcBef>
                <a:spcPts val="0"/>
              </a:spcBef>
              <a:spcAft>
                <a:spcPts val="750"/>
              </a:spcAft>
              <a:buFont typeface="Wingdings" pitchFamily="2" charset="2"/>
              <a:buChar char="Ø"/>
            </a:pPr>
            <a:r>
              <a:rPr lang="vi-VN" sz="1900" dirty="0">
                <a:solidFill>
                  <a:schemeClr val="tx1"/>
                </a:solidFill>
                <a:ea typeface="Times New Roman" panose="02020603050405020304" pitchFamily="18" charset="0"/>
              </a:rPr>
              <a:t>7. beneficiile utilizării de resurse naturale regenerabile / importanţa energiei verzi; </a:t>
            </a:r>
          </a:p>
          <a:p>
            <a:pPr marL="342900" indent="-342900">
              <a:spcBef>
                <a:spcPts val="0"/>
              </a:spcBef>
              <a:spcAft>
                <a:spcPts val="750"/>
              </a:spcAft>
              <a:buFont typeface="Wingdings" pitchFamily="2" charset="2"/>
              <a:buChar char="Ø"/>
            </a:pPr>
            <a:r>
              <a:rPr lang="vi-VN" sz="1900" dirty="0">
                <a:solidFill>
                  <a:schemeClr val="tx1"/>
                </a:solidFill>
                <a:ea typeface="Times New Roman" panose="02020603050405020304" pitchFamily="18" charset="0"/>
              </a:rPr>
              <a:t>8. protecţia ariilor naturale protejate; </a:t>
            </a:r>
          </a:p>
          <a:p>
            <a:pPr marL="342900" indent="-342900">
              <a:spcBef>
                <a:spcPts val="0"/>
              </a:spcBef>
              <a:spcAft>
                <a:spcPts val="750"/>
              </a:spcAft>
              <a:buFont typeface="Wingdings" pitchFamily="2" charset="2"/>
              <a:buChar char="Ø"/>
            </a:pPr>
            <a:r>
              <a:rPr lang="vi-VN" sz="1900" dirty="0">
                <a:solidFill>
                  <a:schemeClr val="tx1"/>
                </a:solidFill>
                <a:ea typeface="Times New Roman" panose="02020603050405020304" pitchFamily="18" charset="0"/>
              </a:rPr>
              <a:t>9. protecţia biodiversităţii; </a:t>
            </a:r>
          </a:p>
          <a:p>
            <a:pPr marL="342900" indent="-342900">
              <a:spcBef>
                <a:spcPts val="0"/>
              </a:spcBef>
              <a:spcAft>
                <a:spcPts val="750"/>
              </a:spcAft>
              <a:buFont typeface="Wingdings" pitchFamily="2" charset="2"/>
              <a:buChar char="Ø"/>
            </a:pPr>
            <a:r>
              <a:rPr lang="vi-VN" sz="1900" dirty="0">
                <a:solidFill>
                  <a:schemeClr val="tx1"/>
                </a:solidFill>
                <a:ea typeface="Times New Roman" panose="02020603050405020304" pitchFamily="18" charset="0"/>
              </a:rPr>
              <a:t>10. schimbări climatice/dezastre naturale/eroziunea solului/ inundaţii/secetă/încălzire globală; </a:t>
            </a:r>
          </a:p>
          <a:p>
            <a:pPr marL="342900" indent="-342900">
              <a:spcBef>
                <a:spcPts val="0"/>
              </a:spcBef>
              <a:spcAft>
                <a:spcPts val="750"/>
              </a:spcAft>
              <a:buFont typeface="Wingdings" pitchFamily="2" charset="2"/>
              <a:buChar char="Ø"/>
            </a:pPr>
            <a:r>
              <a:rPr lang="vi-VN" sz="1900" dirty="0">
                <a:solidFill>
                  <a:schemeClr val="tx1"/>
                </a:solidFill>
                <a:ea typeface="Times New Roman" panose="02020603050405020304" pitchFamily="18" charset="0"/>
              </a:rPr>
              <a:t>11. efectele gazelor cu efect de seră asupra mediului; </a:t>
            </a:r>
          </a:p>
          <a:p>
            <a:pPr marL="342900" indent="-342900">
              <a:spcBef>
                <a:spcPts val="0"/>
              </a:spcBef>
              <a:spcAft>
                <a:spcPts val="750"/>
              </a:spcAft>
              <a:buFont typeface="Wingdings" pitchFamily="2" charset="2"/>
              <a:buChar char="Ø"/>
            </a:pPr>
            <a:r>
              <a:rPr lang="vi-VN" sz="1900" dirty="0">
                <a:solidFill>
                  <a:schemeClr val="tx1"/>
                </a:solidFill>
                <a:ea typeface="Times New Roman" panose="02020603050405020304" pitchFamily="18" charset="0"/>
              </a:rPr>
              <a:t>12. stimularea utilizării transportului cu emisii scăzute (transport public, transport alternativ, biciclete, autovehicule electrice etc.); </a:t>
            </a:r>
          </a:p>
          <a:p>
            <a:pPr marL="342900" indent="-342900">
              <a:spcBef>
                <a:spcPts val="0"/>
              </a:spcBef>
              <a:spcAft>
                <a:spcPts val="750"/>
              </a:spcAft>
              <a:buFont typeface="Wingdings" pitchFamily="2" charset="2"/>
              <a:buChar char="Ø"/>
            </a:pPr>
            <a:r>
              <a:rPr lang="vi-VN" sz="1900" dirty="0">
                <a:solidFill>
                  <a:schemeClr val="tx1"/>
                </a:solidFill>
                <a:ea typeface="Times New Roman" panose="02020603050405020304" pitchFamily="18" charset="0"/>
              </a:rPr>
              <a:t>13. drepturile şi obligaţiile de mediu care le revin cetăţenilor şi instituţiilor publice locale.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530" y="0"/>
            <a:ext cx="6524490" cy="1238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072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9207E4-CAD0-4BB4-2B63-E8979D6047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70" y="1352550"/>
            <a:ext cx="6810580" cy="701329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DATE DE CONTACT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08031A5-CFED-D7AE-74C2-FBD0703D7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928" y="2250355"/>
            <a:ext cx="6775000" cy="2155250"/>
          </a:xfrm>
        </p:spPr>
        <p:txBody>
          <a:bodyPr>
            <a:normAutofit/>
          </a:bodyPr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Asociatia</a:t>
            </a:r>
            <a:r>
              <a:rPr lang="en-US" sz="2400" dirty="0" smtClean="0">
                <a:solidFill>
                  <a:schemeClr val="tx1"/>
                </a:solidFill>
              </a:rPr>
              <a:t> SCE - </a:t>
            </a:r>
            <a:r>
              <a:rPr lang="en-US" sz="2400" dirty="0" err="1" smtClean="0">
                <a:solidFill>
                  <a:schemeClr val="tx1"/>
                </a:solidFill>
              </a:rPr>
              <a:t>Telefon</a:t>
            </a:r>
            <a:r>
              <a:rPr lang="en-US" sz="2400" dirty="0" smtClean="0">
                <a:solidFill>
                  <a:schemeClr val="tx1"/>
                </a:solidFill>
              </a:rPr>
              <a:t>: </a:t>
            </a:r>
            <a:r>
              <a:rPr lang="en-US" sz="2400" dirty="0" smtClean="0">
                <a:solidFill>
                  <a:schemeClr val="tx1"/>
                </a:solidFill>
              </a:rPr>
              <a:t>0723224444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E-mail: </a:t>
            </a:r>
            <a:r>
              <a:rPr lang="en-US" sz="2400" dirty="0" smtClean="0">
                <a:solidFill>
                  <a:schemeClr val="tx1"/>
                </a:solidFill>
              </a:rPr>
              <a:t>asociatiasce.2020@gmail.com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Web</a:t>
            </a:r>
            <a:r>
              <a:rPr lang="en-US" sz="2400" dirty="0">
                <a:solidFill>
                  <a:schemeClr val="tx1"/>
                </a:solidFill>
              </a:rPr>
              <a:t>: </a:t>
            </a:r>
            <a:r>
              <a:rPr lang="en-US" sz="2400" dirty="0">
                <a:solidFill>
                  <a:schemeClr val="tx1"/>
                </a:solidFill>
              </a:rPr>
              <a:t>https://asociatiasce.ro/proiecte</a:t>
            </a:r>
            <a:r>
              <a:rPr lang="en-US" sz="2400" dirty="0" smtClean="0">
                <a:solidFill>
                  <a:schemeClr val="tx1"/>
                </a:solidFill>
              </a:rPr>
              <a:t>/ </a:t>
            </a: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Școala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Gimnazială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Gura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Ocniței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2"/>
            <a:ext cx="7097928" cy="1347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275"/>
          <a:stretch>
            <a:fillRect/>
          </a:stretch>
        </p:blipFill>
        <p:spPr bwMode="auto">
          <a:xfrm>
            <a:off x="979275" y="4589776"/>
            <a:ext cx="1624439" cy="1642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3" descr="Description: C:\Users\Metodo\Downloads\Panou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48" t="82129" r="4201" b="4712"/>
          <a:stretch>
            <a:fillRect/>
          </a:stretch>
        </p:blipFill>
        <p:spPr bwMode="auto">
          <a:xfrm>
            <a:off x="4742485" y="4589777"/>
            <a:ext cx="1735810" cy="1642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13525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                                      </a:t>
            </a:r>
            <a:endParaRPr kumimoji="0" lang="ro-R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884327" y="6342830"/>
            <a:ext cx="21542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b="1" i="0" strike="noStrike" cap="none" normalizeH="0" baseline="0" dirty="0" smtClean="0">
                <a:ln>
                  <a:noFill/>
                </a:ln>
                <a:effectLst/>
                <a:latin typeface="Trebuchet MS" pitchFamily="34" charset="0"/>
                <a:ea typeface="Times New Roman" pitchFamily="18" charset="0"/>
                <a:cs typeface="Calibri" pitchFamily="34" charset="0"/>
              </a:rPr>
              <a:t> WWW.AFM.RO</a:t>
            </a:r>
            <a:endParaRPr kumimoji="0" lang="ro-RO" b="1" i="0" strike="noStrike" cap="none" normalizeH="0" baseline="0" dirty="0" smtClean="0">
              <a:ln>
                <a:noFill/>
              </a:ln>
              <a:effectLst/>
              <a:latin typeface="Trebuchet MS" pitchFamily="34" charset="0"/>
              <a:cs typeface="Arial" pitchFamily="34" charset="0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211" y="1352549"/>
            <a:ext cx="2707081" cy="1747111"/>
          </a:xfrm>
          <a:prstGeom prst="rect">
            <a:avLst/>
          </a:prstGeom>
          <a:noFill/>
        </p:spPr>
      </p:pic>
      <p:pic>
        <p:nvPicPr>
          <p:cNvPr id="15" name="Picture 14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211" y="3363126"/>
            <a:ext cx="2645087" cy="10424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4354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TM02455596[[fn=Spring]]</Template>
  <TotalTime>360</TotalTime>
  <Words>595</Words>
  <Application>Microsoft Office PowerPoint</Application>
  <PresentationFormat>Custom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Spring</vt:lpstr>
      <vt:lpstr>DEZVOLTARE SUSTENABILĂ PRIN EDUCAȚIE PRIVIND PROTECȚIA MEDIULUI ÎNCONJURĂTOR</vt:lpstr>
      <vt:lpstr>DETALII PROIECT</vt:lpstr>
      <vt:lpstr>PARTENERIATUL PROIECTULUI</vt:lpstr>
      <vt:lpstr>OBIECTIVUL GENERAL</vt:lpstr>
      <vt:lpstr>ACTIVITATILE PROIECTULUI</vt:lpstr>
      <vt:lpstr>REZULTATELE ESTIMATE ALE PROIECTULUI</vt:lpstr>
      <vt:lpstr>Probleme de mediu abordate in proiect</vt:lpstr>
      <vt:lpstr>DATE DE CONTACT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DEZVOLTARE INTEGRATA LA NIVEL LOCAL</dc:title>
  <dc:creator>User_01</dc:creator>
  <cp:lastModifiedBy>Metodo</cp:lastModifiedBy>
  <cp:revision>56</cp:revision>
  <dcterms:created xsi:type="dcterms:W3CDTF">2022-07-25T13:40:59Z</dcterms:created>
  <dcterms:modified xsi:type="dcterms:W3CDTF">2024-08-20T08:10:08Z</dcterms:modified>
</cp:coreProperties>
</file>