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77" r:id="rId5"/>
    <p:sldId id="283" r:id="rId6"/>
    <p:sldId id="286" r:id="rId7"/>
    <p:sldId id="289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48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E4B59D9-7B7E-024C-3E20-AC673BBEA1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04803AF-C9FE-5CFD-C6F1-BBFD8EA58C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04970-C595-49F2-A935-A55AF23D82B8}" type="datetimeFigureOut">
              <a:rPr lang="en-US" smtClean="0"/>
              <a:t>20-Aug-24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9DCFB7-9645-C59F-AD76-D1E5A902B5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C55CC43-7C84-AB41-D397-63AEE5D972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49A6C-87C2-42AD-82AC-928124019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56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C5978-9732-4028-B9DA-112F957E86B3}" type="datetimeFigureOut">
              <a:rPr lang="en-US" smtClean="0"/>
              <a:t>20-Aug-24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904F-D053-45AD-9CEE-31CE14C51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8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A05-B29B-4134-926F-21EDE6818FC9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1670-E950-47EA-AC9C-8BED41B921F3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FB78-A2C8-4B57-925C-C6DFFD1AE0DB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6F91-91DF-41B6-A54B-00CB3DF82F3E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7A22-3586-43B2-8071-E3DB7637C2E5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4EBD-862D-4B8C-B7DE-F75DBFA4A782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D4FF-CD01-48F9-8431-830A725AF970}" type="datetime1">
              <a:rPr lang="en-US" smtClean="0"/>
              <a:t>20-Aug-24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254-DAC7-45B6-82E5-EE08FC14FE7C}" type="datetime1">
              <a:rPr lang="en-US" smtClean="0"/>
              <a:t>20-Aug-24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EC83-43D0-44C6-BDC7-0932840363EB}" type="datetime1">
              <a:rPr lang="en-US" smtClean="0"/>
              <a:t>20-Aug-24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CB87-0DA8-4686-A64D-ABC1EA997B4F}" type="datetime1">
              <a:rPr lang="en-US" smtClean="0"/>
              <a:t>20-Aug-24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602D-1838-4A77-B71C-8B1963DF30D9}" type="datetime1">
              <a:rPr lang="en-US" smtClean="0"/>
              <a:t>20-Aug-24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DFC3-7D38-4E19-87A0-46F10E6227FF}" type="datetime1">
              <a:rPr lang="en-US" smtClean="0"/>
              <a:t>20-Aug-24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1804A56-226A-417C-A73E-06EC201CCA05}" type="datetime1">
              <a:rPr lang="en-US" smtClean="0"/>
              <a:t>20-Aug-24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346008-06D3-4C29-8841-74259BB9A6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56B4C4-85BD-2088-D69B-B9823E77B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529" y="1503335"/>
            <a:ext cx="10333930" cy="224725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Trebuchet MS" pitchFamily="34" charset="0"/>
              </a:rPr>
              <a:t>DEZVOLTARE SUSTENABILĂ PRIN EDUCAȚIE PRIVIND PROTECȚIA MEDIULUI </a:t>
            </a:r>
            <a:r>
              <a:rPr lang="it-IT" b="1" dirty="0" smtClean="0">
                <a:solidFill>
                  <a:schemeClr val="tx1"/>
                </a:solidFill>
                <a:latin typeface="Trebuchet MS" pitchFamily="34" charset="0"/>
              </a:rPr>
              <a:t>ÎNCONJURĂTOR</a:t>
            </a:r>
            <a:endParaRPr lang="en-US" sz="31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66611-4986-9B2F-F75D-317F0F9EC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912" y="4215534"/>
            <a:ext cx="8198602" cy="2127910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finanţat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Fondul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i="1" dirty="0" smtClean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b="1" i="1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2800" b="1" i="1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Programului</a:t>
            </a:r>
            <a:r>
              <a:rPr lang="en-US" sz="2800" b="1" i="1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vizând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educaţia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conştientizarea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publicului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protecţia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endParaRPr lang="en-US" sz="2800" b="1" i="1" dirty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600" b="1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Metodo\Downloads\Panou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8" t="82129" r="4201" b="4712"/>
          <a:stretch/>
        </p:blipFill>
        <p:spPr bwMode="auto">
          <a:xfrm>
            <a:off x="9035514" y="4215534"/>
            <a:ext cx="2326294" cy="22054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830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86D15C-8E22-4B9C-AA2A-796EBCA8C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971" y="1509084"/>
            <a:ext cx="9137487" cy="7846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rebuchet MS" pitchFamily="34" charset="0"/>
              </a:rPr>
              <a:t>DETALII PROIECT</a:t>
            </a: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553F4A8-656F-22BF-93CD-01706471B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30" y="2510725"/>
            <a:ext cx="11741727" cy="412255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de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finantare</a:t>
            </a: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Nr. 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493/H/15.05.2024</a:t>
            </a:r>
            <a:r>
              <a:rPr lang="ro-RO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o-RO" sz="2800" dirty="0" smtClean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luni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.2024 </a:t>
            </a: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1.202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800" dirty="0" smtClean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Locatia de implementare: </a:t>
            </a:r>
            <a:r>
              <a:rPr lang="it-IT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Comuna Gura Ocniței, </a:t>
            </a:r>
            <a:r>
              <a:rPr lang="it-IT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Parcul </a:t>
            </a:r>
            <a:r>
              <a:rPr lang="it-IT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</a:t>
            </a:r>
            <a:r>
              <a:rPr lang="it-IT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Bucegi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</a:t>
            </a:r>
            <a:r>
              <a:rPr lang="it-IT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lte </a:t>
            </a:r>
            <a:r>
              <a:rPr lang="it-IT" sz="2800" dirty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areale </a:t>
            </a:r>
            <a:r>
              <a:rPr lang="it-IT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naturale</a:t>
            </a:r>
            <a:r>
              <a:rPr lang="ro-RO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1"/>
                </a:solidFill>
                <a:latin typeface="Trebuchet MS" pitchFamily="34" charset="0"/>
              </a:rPr>
              <a:t>Valoarea </a:t>
            </a:r>
            <a:r>
              <a:rPr lang="it-IT" sz="2800" b="1" dirty="0">
                <a:solidFill>
                  <a:schemeClr val="tx1"/>
                </a:solidFill>
                <a:latin typeface="Trebuchet MS" pitchFamily="34" charset="0"/>
              </a:rPr>
              <a:t>totala a proiectului este </a:t>
            </a:r>
            <a:r>
              <a:rPr lang="ro-RO" sz="2800" b="1" dirty="0" smtClean="0">
                <a:solidFill>
                  <a:schemeClr val="tx1"/>
                </a:solidFill>
                <a:latin typeface="Trebuchet MS" pitchFamily="34" charset="0"/>
              </a:rPr>
              <a:t>500.000</a:t>
            </a:r>
            <a:r>
              <a:rPr lang="it-IT" sz="2800" b="1" dirty="0" smtClean="0">
                <a:solidFill>
                  <a:schemeClr val="tx1"/>
                </a:solidFill>
                <a:latin typeface="Trebuchet MS" pitchFamily="34" charset="0"/>
              </a:rPr>
              <a:t> lei</a:t>
            </a:r>
            <a:r>
              <a:rPr lang="ro-RO" sz="2800" b="1" dirty="0" smtClean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o-RO" sz="2800" dirty="0" smtClean="0">
                <a:solidFill>
                  <a:schemeClr val="tx1"/>
                </a:solidFill>
                <a:latin typeface="Trebuchet MS" pitchFamily="34" charset="0"/>
              </a:rPr>
              <a:t>Procent finantare din Fondul de Mediu – 100%</a:t>
            </a:r>
            <a:endParaRPr lang="it-IT" sz="2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7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63" y="1670515"/>
            <a:ext cx="7702658" cy="6481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rebuchet MS" pitchFamily="34" charset="0"/>
              </a:rPr>
              <a:t>PARTENERIATUL PROIECTULUI</a:t>
            </a: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8C04D5-23BD-32BB-C92D-8260134C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061" y="2348046"/>
            <a:ext cx="8090115" cy="3672987"/>
          </a:xfrm>
        </p:spPr>
        <p:txBody>
          <a:bodyPr>
            <a:noAutofit/>
          </a:bodyPr>
          <a:lstStyle/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ro-RO" sz="32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BENEFICAR</a:t>
            </a:r>
            <a:r>
              <a:rPr lang="en-US" sz="32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ro-RO" sz="3200" b="1" dirty="0" smtClean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ASOCIAȚIA </a:t>
            </a:r>
            <a:r>
              <a:rPr lang="en-US" sz="32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SMART-CREATIVE EDUCATION </a:t>
            </a:r>
            <a:endParaRPr lang="ro-RO" sz="3200" b="1" dirty="0" smtClean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PARTENER: </a:t>
            </a:r>
            <a:endParaRPr lang="ro-RO" sz="3200" b="1" dirty="0" smtClean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6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ȘCOALA GIMNAZIALĂ GURA OCNIȚEI</a:t>
            </a:r>
            <a:endParaRPr lang="en-US" sz="3200" b="1" dirty="0" smtClean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76" y="2669904"/>
            <a:ext cx="2707081" cy="1747111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76" y="4695983"/>
            <a:ext cx="2645087" cy="1042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81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49" y="1764093"/>
            <a:ext cx="6178215" cy="94810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rebuchet MS" pitchFamily="34" charset="0"/>
              </a:rPr>
              <a:t>OBIECTIVUL </a:t>
            </a:r>
            <a:r>
              <a:rPr lang="en-US" sz="3200" b="1" dirty="0" smtClean="0">
                <a:latin typeface="Trebuchet MS" pitchFamily="34" charset="0"/>
              </a:rPr>
              <a:t>GENERAL</a:t>
            </a:r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8C04D5-23BD-32BB-C92D-8260134C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197" y="2758698"/>
            <a:ext cx="7263989" cy="379708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o-RO" sz="3200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32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ducaţia</a:t>
            </a:r>
            <a:r>
              <a:rPr lang="en-US" sz="3200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şi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conştientizarea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privind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protecţia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ro-RO" sz="3200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 numar de </a:t>
            </a:r>
            <a:r>
              <a:rPr lang="en-US" sz="32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aproximativ</a:t>
            </a:r>
            <a:r>
              <a:rPr lang="en-US" sz="3200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520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tineri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vârsta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şi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elevi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Scolii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Gimnaziala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Gura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Ocnitei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nu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numai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decursul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18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luni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activitate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proiectului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E68C04D5-23BD-32BB-C92D-8260134C73AE}"/>
              </a:ext>
            </a:extLst>
          </p:cNvPr>
          <p:cNvSpPr txBox="1">
            <a:spLocks/>
          </p:cNvSpPr>
          <p:nvPr/>
        </p:nvSpPr>
        <p:spPr>
          <a:xfrm>
            <a:off x="7826646" y="3012033"/>
            <a:ext cx="3967566" cy="269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vi-VN" sz="2800" dirty="0" smtClean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minimum 520 tineri cu vârsta între 6 şi 18 ani, elevi ai Scolii Gimnaziala Gura Ocnitei si nu numai.</a:t>
            </a:r>
            <a:endParaRPr lang="vi-VN" sz="2800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 txBox="1">
            <a:spLocks/>
          </p:cNvSpPr>
          <p:nvPr/>
        </p:nvSpPr>
        <p:spPr>
          <a:xfrm>
            <a:off x="7718158" y="1890793"/>
            <a:ext cx="4076054" cy="1121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dirty="0" smtClean="0">
                <a:latin typeface="Trebuchet MS" pitchFamily="34" charset="0"/>
              </a:rPr>
              <a:t>GRUPUL TINTA</a:t>
            </a:r>
            <a:endParaRPr lang="en-US" sz="28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8" y="1247912"/>
            <a:ext cx="10868890" cy="6735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rebuchet MS" pitchFamily="34" charset="0"/>
              </a:rPr>
              <a:t>ACTIVITATILE </a:t>
            </a:r>
            <a:r>
              <a:rPr lang="en-US" sz="3200" b="1" dirty="0" smtClean="0">
                <a:latin typeface="Trebuchet MS" pitchFamily="34" charset="0"/>
              </a:rPr>
              <a:t>PROIECTULUI</a:t>
            </a:r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8C04D5-23BD-32BB-C92D-8260134C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478" y="1943164"/>
            <a:ext cx="11809708" cy="4900412"/>
          </a:xfrm>
        </p:spPr>
        <p:txBody>
          <a:bodyPr>
            <a:normAutofit fontScale="92500" lnSpcReduction="20000"/>
          </a:bodyPr>
          <a:lstStyle/>
          <a:p>
            <a:r>
              <a:rPr lang="ro-RO" sz="2400" b="1" dirty="0">
                <a:solidFill>
                  <a:schemeClr val="tx1"/>
                </a:solidFill>
                <a:latin typeface="Trebuchet MS" pitchFamily="34" charset="0"/>
              </a:rPr>
              <a:t>A1 – Management de proiect</a:t>
            </a:r>
            <a:endParaRPr lang="ro-RO" sz="2400" dirty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ro-RO" sz="2400" b="1" dirty="0">
                <a:solidFill>
                  <a:schemeClr val="tx1"/>
                </a:solidFill>
                <a:latin typeface="Trebuchet MS" pitchFamily="34" charset="0"/>
              </a:rPr>
              <a:t>A2 – Informarea si constientizarea grupului tinta cu privire la problemele de mediu</a:t>
            </a:r>
            <a:endParaRPr lang="ro-RO" sz="2400" dirty="0">
              <a:solidFill>
                <a:schemeClr val="tx1"/>
              </a:solidFill>
              <a:latin typeface="Trebuchet MS" pitchFamily="34" charset="0"/>
            </a:endParaRP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Diseminarea de materiale de informare si constientizare;</a:t>
            </a: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Organizarea de workshopuri de informare si constientizare;</a:t>
            </a: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Organizarea de excursii tematice in parcul natural Bucegi – Zona Babele si Lacul Bolboci / centre de colectare de reciclare selectiva – 12 excursii.</a:t>
            </a:r>
          </a:p>
          <a:p>
            <a:r>
              <a:rPr lang="ro-RO" sz="2400" b="1" dirty="0">
                <a:solidFill>
                  <a:schemeClr val="tx1"/>
                </a:solidFill>
                <a:latin typeface="Trebuchet MS" pitchFamily="34" charset="0"/>
              </a:rPr>
              <a:t>A3 – Activitati educative si aplicatii practice privind protectia mediului</a:t>
            </a:r>
            <a:endParaRPr lang="ro-RO" sz="2400" dirty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A3.1 – Campanii periodice de reciclare deseuri si ecologizarea zonelor naturale</a:t>
            </a:r>
          </a:p>
          <a:p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A3.2 – Campanii de plantare pomi/arbori - 3 campanii de plantare pomi/arbori</a:t>
            </a:r>
          </a:p>
          <a:p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A3.3 – Organizarea de ateliere creative pe teme de mediu - 13 ateliere + Concurs sub forma unei expozitie, cu premii - 10 biciclete.</a:t>
            </a:r>
          </a:p>
          <a:p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A3.4 – Organizarea de tabere educative in parcul natural Bucegi - 4 tabere cu durata de 5 zile (4 nopti</a:t>
            </a:r>
            <a:r>
              <a:rPr lang="ro-RO" sz="2400" dirty="0" smtClean="0">
                <a:solidFill>
                  <a:schemeClr val="tx1"/>
                </a:solidFill>
                <a:latin typeface="Trebuchet MS" pitchFamily="34" charset="0"/>
              </a:rPr>
              <a:t>).</a:t>
            </a:r>
            <a:endParaRPr lang="ro-RO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22" y="15240"/>
            <a:ext cx="6772760" cy="128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4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30" y="1556051"/>
            <a:ext cx="10868890" cy="6735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rebuchet MS" pitchFamily="34" charset="0"/>
              </a:rPr>
              <a:t>REZULTATELE ESTIMATE ALE </a:t>
            </a:r>
            <a:r>
              <a:rPr lang="en-US" sz="3200" b="1" dirty="0" smtClean="0">
                <a:latin typeface="Trebuchet MS" pitchFamily="34" charset="0"/>
              </a:rPr>
              <a:t>PROIECTULU</a:t>
            </a:r>
            <a:r>
              <a:rPr lang="ro-RO" sz="3200" b="1" dirty="0" smtClean="0">
                <a:latin typeface="Trebuchet MS" pitchFamily="34" charset="0"/>
              </a:rPr>
              <a:t>I</a:t>
            </a:r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8C04D5-23BD-32BB-C92D-8260134C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468" y="2288111"/>
            <a:ext cx="11670223" cy="4378817"/>
          </a:xfrm>
        </p:spPr>
        <p:txBody>
          <a:bodyPr>
            <a:normAutofit/>
          </a:bodyPr>
          <a:lstStyle/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R1 – minimum 520 tineri cu varste intre 6 si 18 ani informati si constientizati cu privire la problemele de mediu existente si importanta protectiei mediului inconjurator;</a:t>
            </a: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R2 – cel putin o comunitate unde se vor aplica masuri de protectia mediului in cadrul proiectului;</a:t>
            </a: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R3 - minimum 76 de tineri cu vârsta între 6 şi 18 ani educati cu privire la protectia mediului in cadrul programului intensiv de educatie organizat in cadrul taberelor din proiect;</a:t>
            </a:r>
          </a:p>
          <a:p>
            <a:pPr lvl="0"/>
            <a:r>
              <a:rPr lang="ro-RO" sz="2400" dirty="0">
                <a:solidFill>
                  <a:schemeClr val="tx1"/>
                </a:solidFill>
                <a:latin typeface="Trebuchet MS" pitchFamily="34" charset="0"/>
              </a:rPr>
              <a:t>R4 - min 5 probleme locale de mediu combatute in decursul celor 18 luni de implementare a proiectului;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7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434DD-94D1-02E4-9383-9ECEB968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87" y="1222015"/>
            <a:ext cx="11281004" cy="6735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Probleme</a:t>
            </a:r>
            <a:r>
              <a:rPr lang="en-US" sz="3200" b="1" dirty="0"/>
              <a:t> de </a:t>
            </a:r>
            <a:r>
              <a:rPr lang="en-US" sz="3200" b="1" dirty="0" err="1"/>
              <a:t>mediu</a:t>
            </a:r>
            <a:r>
              <a:rPr lang="en-US" sz="3200" b="1" dirty="0"/>
              <a:t> </a:t>
            </a:r>
            <a:r>
              <a:rPr lang="en-US" sz="3200" b="1" dirty="0" err="1"/>
              <a:t>abordate</a:t>
            </a:r>
            <a:r>
              <a:rPr lang="en-US" sz="3200" b="1" dirty="0"/>
              <a:t> in </a:t>
            </a:r>
            <a:r>
              <a:rPr lang="en-US" sz="3200" b="1" dirty="0" err="1"/>
              <a:t>proiect</a:t>
            </a:r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D08031A5-CFED-D7AE-74C2-FBD0703D77D3}"/>
              </a:ext>
            </a:extLst>
          </p:cNvPr>
          <p:cNvSpPr txBox="1">
            <a:spLocks/>
          </p:cNvSpPr>
          <p:nvPr/>
        </p:nvSpPr>
        <p:spPr>
          <a:xfrm>
            <a:off x="0" y="1859798"/>
            <a:ext cx="12073179" cy="4998202"/>
          </a:xfrm>
          <a:prstGeom prst="rect">
            <a:avLst/>
          </a:prstGeom>
        </p:spPr>
        <p:txBody>
          <a:bodyPr vert="horz" numCol="2" anchor="ctr">
            <a:noAutofit/>
          </a:bodyPr>
          <a:lstStyle>
            <a:lvl1pPr marL="0" indent="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1. poluarea aerului;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2. poluarea apelor;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3. tăierea ilegală a pădurilor;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4. poluarea cauzată de deşeuri (plastic, metal, substanţe chimice, deşeuri de echipamente electrice şi electronice etc.) şi modalităţi de prevenire a efectelor asupra mediului;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5. circuitul de gestionare a deşeurilor/reutilizarea/ reciclarea/colectarea selectivă a deşeurilor; compostarea deşeurilor biodegradabile; eliminarea deşeurilor;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6. exploatarea necontrolată a resurselor pământului şi epuizarea resurselor naturale;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7. beneficiile utilizării de resurse naturale regenerabile / importanţa energiei verzi;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8. protecţia ariilor naturale protejate;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9. protecţia biodiversităţii;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10. schimbări climatice/dezastre naturale/eroziunea solului/ inundaţii/secetă/încălzire globală;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11. efectele gazelor cu efect de seră asupra mediului;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12. stimularea utilizării transportului cu emisii scăzute (transport public, transport alternativ, biciclete, autovehicule electrice etc.); </a:t>
            </a:r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Font typeface="Wingdings" pitchFamily="2" charset="2"/>
              <a:buChar char="Ø"/>
            </a:pPr>
            <a:r>
              <a:rPr lang="vi-VN" sz="1900" dirty="0">
                <a:solidFill>
                  <a:schemeClr val="tx1"/>
                </a:solidFill>
                <a:ea typeface="Times New Roman" panose="02020603050405020304" pitchFamily="18" charset="0"/>
              </a:rPr>
              <a:t>13. drepturile şi obligaţiile de mediu care le revin cetăţenilor şi instituţiilor publice locale.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30" y="0"/>
            <a:ext cx="6524490" cy="123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7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9207E4-CAD0-4BB4-2B63-E8979D604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70" y="1352550"/>
            <a:ext cx="6810580" cy="7013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DATE DE CONTACT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8031A5-CFED-D7AE-74C2-FBD0703D7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928" y="2250355"/>
            <a:ext cx="6775000" cy="215525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Asociatia</a:t>
            </a:r>
            <a:r>
              <a:rPr lang="en-US" sz="2400" dirty="0" smtClean="0">
                <a:solidFill>
                  <a:schemeClr val="tx1"/>
                </a:solidFill>
              </a:rPr>
              <a:t> SCE - </a:t>
            </a:r>
            <a:r>
              <a:rPr lang="en-US" sz="2400" dirty="0" err="1" smtClean="0">
                <a:solidFill>
                  <a:schemeClr val="tx1"/>
                </a:solidFill>
              </a:rPr>
              <a:t>Telefon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0723224444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E-mail: </a:t>
            </a:r>
            <a:r>
              <a:rPr lang="en-US" sz="2400" dirty="0" smtClean="0">
                <a:solidFill>
                  <a:schemeClr val="tx1"/>
                </a:solidFill>
              </a:rPr>
              <a:t>asociatiasce.2020@gmail.com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Web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https://asociatiasce.ro/proiecte</a:t>
            </a:r>
            <a:r>
              <a:rPr lang="en-US" sz="2400" dirty="0" smtClean="0">
                <a:solidFill>
                  <a:schemeClr val="tx1"/>
                </a:solidFill>
              </a:rPr>
              <a:t>/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Școala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Gimnazială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Gura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Ocniței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2"/>
            <a:ext cx="7097928" cy="134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75"/>
          <a:stretch>
            <a:fillRect/>
          </a:stretch>
        </p:blipFill>
        <p:spPr bwMode="auto">
          <a:xfrm>
            <a:off x="979275" y="4589776"/>
            <a:ext cx="1624439" cy="164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Description: C:\Users\Metodo\Downloads\Pano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8" t="82129" r="4201" b="4712"/>
          <a:stretch>
            <a:fillRect/>
          </a:stretch>
        </p:blipFill>
        <p:spPr bwMode="auto">
          <a:xfrm>
            <a:off x="4742485" y="4589777"/>
            <a:ext cx="1735810" cy="164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352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</a:t>
            </a:r>
            <a:endParaRPr kumimoji="0" 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84327" y="6342830"/>
            <a:ext cx="21542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1" i="0" strike="noStrike" cap="none" normalizeH="0" baseline="0" dirty="0" smtClean="0">
                <a:ln>
                  <a:noFill/>
                </a:ln>
                <a:effectLst/>
                <a:latin typeface="Trebuchet MS" pitchFamily="34" charset="0"/>
                <a:ea typeface="Times New Roman" pitchFamily="18" charset="0"/>
                <a:cs typeface="Calibri" pitchFamily="34" charset="0"/>
              </a:rPr>
              <a:t> WWW.AFM.RO</a:t>
            </a:r>
            <a:endParaRPr kumimoji="0" lang="ro-RO" b="1" i="0" strike="noStrike" cap="none" normalizeH="0" baseline="0" dirty="0" smtClean="0">
              <a:ln>
                <a:noFill/>
              </a:ln>
              <a:effectLst/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11" y="1352549"/>
            <a:ext cx="2707081" cy="1747111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211" y="3363126"/>
            <a:ext cx="2645087" cy="1042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35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360</TotalTime>
  <Words>595</Words>
  <Application>Microsoft Office PowerPoint</Application>
  <PresentationFormat>Custom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Spring</vt:lpstr>
      <vt:lpstr>DEZVOLTARE SUSTENABILĂ PRIN EDUCAȚIE PRIVIND PROTECȚIA MEDIULUI ÎNCONJURĂTOR</vt:lpstr>
      <vt:lpstr>DETALII PROIECT</vt:lpstr>
      <vt:lpstr>PARTENERIATUL PROIECTULUI</vt:lpstr>
      <vt:lpstr>OBIECTIVUL GENERAL</vt:lpstr>
      <vt:lpstr>ACTIVITATILE PROIECTULUI</vt:lpstr>
      <vt:lpstr>REZULTATELE ESTIMATE ALE PROIECTULUI</vt:lpstr>
      <vt:lpstr>Probleme de mediu abordate in proiect</vt:lpstr>
      <vt:lpstr>DATE DE CONTACT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DEZVOLTARE INTEGRATA LA NIVEL LOCAL</dc:title>
  <dc:creator>User_01</dc:creator>
  <cp:lastModifiedBy>Metodo</cp:lastModifiedBy>
  <cp:revision>56</cp:revision>
  <dcterms:created xsi:type="dcterms:W3CDTF">2022-07-25T13:40:59Z</dcterms:created>
  <dcterms:modified xsi:type="dcterms:W3CDTF">2024-08-20T08:10:08Z</dcterms:modified>
</cp:coreProperties>
</file>